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3" r:id="rId4"/>
    <p:sldId id="258" r:id="rId5"/>
    <p:sldId id="262" r:id="rId6"/>
    <p:sldId id="260" r:id="rId7"/>
    <p:sldId id="263" r:id="rId8"/>
    <p:sldId id="261" r:id="rId9"/>
    <p:sldId id="270" r:id="rId10"/>
    <p:sldId id="271" r:id="rId11"/>
    <p:sldId id="272" r:id="rId12"/>
    <p:sldId id="274" r:id="rId13"/>
    <p:sldId id="27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5" autoAdjust="0"/>
    <p:restoredTop sz="94673" autoAdjust="0"/>
  </p:normalViewPr>
  <p:slideViewPr>
    <p:cSldViewPr>
      <p:cViewPr>
        <p:scale>
          <a:sx n="80" d="100"/>
          <a:sy n="80" d="100"/>
        </p:scale>
        <p:origin x="-14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39334-5E81-4A34-B0D7-528431A8C9E7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D48CC-9F76-4F87-B57B-9FDB396F0F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357166"/>
            <a:ext cx="4580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Цифровая схемотехника</a:t>
            </a:r>
            <a:endParaRPr lang="ru-RU" sz="3200" b="1" dirty="0"/>
          </a:p>
        </p:txBody>
      </p:sp>
      <p:pic>
        <p:nvPicPr>
          <p:cNvPr id="1026" name="Picture 2" descr="https://www.ntc-raduga.ru/images/sche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714488"/>
            <a:ext cx="5581650" cy="40100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00496" y="928670"/>
            <a:ext cx="1138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285721" y="214290"/>
            <a:ext cx="850112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Русакова Алёна Викторовна</a:t>
            </a:r>
          </a:p>
          <a:p>
            <a:endParaRPr lang="ru-RU" dirty="0" smtClean="0"/>
          </a:p>
          <a:p>
            <a:r>
              <a:rPr lang="ru-RU" dirty="0" smtClean="0"/>
              <a:t>Ассоциированный профессор (доцент), 2018г</a:t>
            </a:r>
          </a:p>
          <a:p>
            <a:r>
              <a:rPr lang="ru-RU" dirty="0" smtClean="0"/>
              <a:t>Доктор </a:t>
            </a:r>
            <a:r>
              <a:rPr lang="en-GB" dirty="0" smtClean="0"/>
              <a:t> </a:t>
            </a:r>
            <a:r>
              <a:rPr lang="en-US" dirty="0" smtClean="0"/>
              <a:t>PhD (201</a:t>
            </a:r>
            <a:r>
              <a:rPr lang="ru-RU" dirty="0" smtClean="0"/>
              <a:t>4г. по специальности «Физика»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err="1" smtClean="0"/>
              <a:t>К.ф.-м.н</a:t>
            </a:r>
            <a:r>
              <a:rPr lang="ru-RU" dirty="0" smtClean="0"/>
              <a:t>. РФ (2012г)</a:t>
            </a:r>
          </a:p>
          <a:p>
            <a:endParaRPr lang="ru-RU" dirty="0" smtClean="0"/>
          </a:p>
          <a:p>
            <a:r>
              <a:rPr lang="ru-RU" dirty="0" smtClean="0"/>
              <a:t>2004-2006гг – Инженер – исследователь лаборатории реакторного материаловедения ИЯФ НЯЦ РК (г. </a:t>
            </a:r>
            <a:r>
              <a:rPr lang="ru-RU" dirty="0" err="1" smtClean="0"/>
              <a:t>Алматы</a:t>
            </a:r>
            <a:r>
              <a:rPr lang="ru-RU" dirty="0" smtClean="0"/>
              <a:t>)</a:t>
            </a:r>
          </a:p>
          <a:p>
            <a:r>
              <a:rPr lang="ru-RU" dirty="0" smtClean="0"/>
              <a:t>2006 – 2013гг – Научный сотрудник, зав. Лабораторией физики конденсированного состояния АФ ИЯФ НЯЦ РК (г. Астана)</a:t>
            </a:r>
          </a:p>
          <a:p>
            <a:r>
              <a:rPr lang="ru-RU" dirty="0" smtClean="0"/>
              <a:t>С 2013г доцент </a:t>
            </a:r>
            <a:r>
              <a:rPr lang="ru-RU" dirty="0" err="1" smtClean="0"/>
              <a:t>ШИТиИИ</a:t>
            </a:r>
            <a:r>
              <a:rPr lang="ru-RU" dirty="0" smtClean="0"/>
              <a:t> (ВКТУ им. Д. </a:t>
            </a:r>
            <a:r>
              <a:rPr lang="ru-RU" dirty="0" err="1" smtClean="0"/>
              <a:t>Серикбаева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dirty="0" smtClean="0"/>
              <a:t>Лучший </a:t>
            </a:r>
            <a:r>
              <a:rPr lang="ru-RU" dirty="0" smtClean="0"/>
              <a:t>преподаватель </a:t>
            </a:r>
            <a:r>
              <a:rPr lang="ru-RU" dirty="0" smtClean="0"/>
              <a:t>ВУЗа - 2019г</a:t>
            </a:r>
            <a:endParaRPr lang="ru-RU" dirty="0" smtClean="0"/>
          </a:p>
          <a:p>
            <a:r>
              <a:rPr lang="ru-RU" dirty="0" smtClean="0"/>
              <a:t>Дважды обладатель гранта для талантливых молодых ученых</a:t>
            </a:r>
          </a:p>
          <a:p>
            <a:r>
              <a:rPr lang="ru-RU" dirty="0" smtClean="0"/>
              <a:t>Обладатель стипендии </a:t>
            </a:r>
            <a:r>
              <a:rPr lang="ru-RU" dirty="0" err="1" smtClean="0"/>
              <a:t>Жас</a:t>
            </a:r>
            <a:r>
              <a:rPr lang="ru-RU" dirty="0" smtClean="0"/>
              <a:t> </a:t>
            </a:r>
            <a:r>
              <a:rPr lang="ru-RU" dirty="0" err="1" smtClean="0"/>
              <a:t>Галым</a:t>
            </a:r>
            <a:r>
              <a:rPr lang="ru-RU" dirty="0" smtClean="0"/>
              <a:t> 2022-2024гг</a:t>
            </a:r>
          </a:p>
          <a:p>
            <a:endParaRPr lang="ru-RU" dirty="0" smtClean="0"/>
          </a:p>
          <a:p>
            <a:r>
              <a:rPr lang="ru-RU" dirty="0" smtClean="0"/>
              <a:t>Руководитель и исполнитель ГФ и ПЦФ проектов.</a:t>
            </a:r>
          </a:p>
          <a:p>
            <a:endParaRPr lang="ru-RU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57158" y="5072074"/>
            <a:ext cx="84296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2023-2025 гг.  по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грантовому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финансированию на 2023-2025 годы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МНиВО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РК AP19679327 «Методы машинного обучения в задачах автоматического управления и инерциальной навигации мобильных роботов», старший научный сотрудник.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МЕГАГРАНТ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57158" y="214290"/>
            <a:ext cx="439222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Дисциплина: </a:t>
            </a:r>
            <a:r>
              <a:rPr lang="ru-RU" b="1" i="1" dirty="0" smtClean="0">
                <a:solidFill>
                  <a:srgbClr val="FF0000"/>
                </a:solidFill>
              </a:rPr>
              <a:t>«Цифровая схемотехника» </a:t>
            </a:r>
          </a:p>
          <a:p>
            <a:endParaRPr lang="ru-RU" dirty="0" smtClean="0"/>
          </a:p>
          <a:p>
            <a:r>
              <a:rPr lang="ru-RU" b="1" dirty="0" smtClean="0"/>
              <a:t>В неделю: </a:t>
            </a:r>
          </a:p>
          <a:p>
            <a:r>
              <a:rPr lang="ru-RU" dirty="0" smtClean="0"/>
              <a:t>1час лекции</a:t>
            </a:r>
          </a:p>
          <a:p>
            <a:endParaRPr lang="ru-RU" dirty="0" smtClean="0"/>
          </a:p>
          <a:p>
            <a:r>
              <a:rPr lang="ru-RU" dirty="0" smtClean="0"/>
              <a:t>2 часа лабораторные работы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285720" y="2071678"/>
            <a:ext cx="43316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Для сдачи РК 1, необходимо выполнить: </a:t>
            </a:r>
          </a:p>
          <a:p>
            <a:r>
              <a:rPr lang="ru-RU" dirty="0" smtClean="0"/>
              <a:t>4 лабораторные работы </a:t>
            </a:r>
          </a:p>
          <a:p>
            <a:r>
              <a:rPr lang="ru-RU" dirty="0" smtClean="0"/>
              <a:t>4 практические работы</a:t>
            </a:r>
          </a:p>
          <a:p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85720" y="3071810"/>
            <a:ext cx="85725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Все лабораторные работы выполняем с использованием пакета программ Qartus, выпускаемой фирмой </a:t>
            </a:r>
            <a:r>
              <a:rPr lang="ru-RU" dirty="0" err="1" smtClean="0"/>
              <a:t>Altera</a:t>
            </a:r>
            <a:r>
              <a:rPr lang="ru-RU" dirty="0" smtClean="0"/>
              <a:t>. Будем скачивать версию 2012 года </a:t>
            </a:r>
            <a:r>
              <a:rPr lang="ru-RU" b="1" dirty="0" smtClean="0"/>
              <a:t>Qartus 9.1 </a:t>
            </a:r>
            <a:r>
              <a:rPr lang="ru-RU" b="1" dirty="0" err="1" smtClean="0"/>
              <a:t>service</a:t>
            </a:r>
            <a:r>
              <a:rPr lang="ru-RU" b="1" dirty="0" smtClean="0"/>
              <a:t> </a:t>
            </a:r>
            <a:r>
              <a:rPr lang="ru-RU" b="1" dirty="0" err="1" smtClean="0"/>
              <a:t>pack</a:t>
            </a:r>
            <a:r>
              <a:rPr lang="ru-RU" b="1" dirty="0" smtClean="0"/>
              <a:t> 1</a:t>
            </a:r>
            <a:r>
              <a:rPr lang="ru-RU" dirty="0" smtClean="0"/>
              <a:t>, т.к. это последняя версия в которой имеется встроенная система моделирования. 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Ссылку </a:t>
            </a:r>
            <a:r>
              <a:rPr lang="ru-RU" dirty="0" smtClean="0"/>
              <a:t>на </a:t>
            </a:r>
            <a:r>
              <a:rPr lang="ru-RU" dirty="0" smtClean="0"/>
              <a:t>скачивание программы, лабораторные работы, практические работы, все прикреплено в </a:t>
            </a:r>
            <a:r>
              <a:rPr lang="ru-RU" b="1" dirty="0" smtClean="0"/>
              <a:t>системе ДОТ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14282" y="214290"/>
            <a:ext cx="8715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Лабораторные работы составлены по лекционным материалам, поэтому лекции лучше не пропускать. Сами лекции в систему ДОТ НЕ ВЫКЛАДЫВАЮТСЯ. Если по какой то причине вы пропустили занятие, лучше взять тетрадку у соседа и переписать. 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285720" y="4286256"/>
            <a:ext cx="850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Практические задания можно выполнять как в тетради, там и с использованием программы </a:t>
            </a:r>
            <a:r>
              <a:rPr lang="en-GB" dirty="0" smtClean="0"/>
              <a:t>Word</a:t>
            </a:r>
            <a:r>
              <a:rPr lang="ru-RU" dirty="0" smtClean="0"/>
              <a:t>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! Обязательно, </a:t>
            </a:r>
            <a:r>
              <a:rPr lang="ru-RU" dirty="0" smtClean="0"/>
              <a:t>перед решением приложите само задание (переписанное, если задание выполняете в тетради, либо можно вст</a:t>
            </a:r>
            <a:r>
              <a:rPr lang="ru-RU" dirty="0" smtClean="0"/>
              <a:t>а</a:t>
            </a:r>
            <a:r>
              <a:rPr lang="ru-RU" dirty="0" smtClean="0"/>
              <a:t>вить </a:t>
            </a:r>
            <a:r>
              <a:rPr lang="ru-RU" dirty="0" err="1" smtClean="0"/>
              <a:t>скрин</a:t>
            </a:r>
            <a:r>
              <a:rPr lang="ru-RU" dirty="0" smtClean="0"/>
              <a:t> с задани</a:t>
            </a:r>
            <a:r>
              <a:rPr lang="ru-RU" dirty="0" smtClean="0"/>
              <a:t>я</a:t>
            </a:r>
            <a:r>
              <a:rPr lang="ru-RU" dirty="0" smtClean="0"/>
              <a:t>, если делаете в </a:t>
            </a:r>
            <a:r>
              <a:rPr lang="en-GB" dirty="0" smtClean="0"/>
              <a:t>Worde</a:t>
            </a:r>
            <a:r>
              <a:rPr lang="ru-RU" dirty="0" smtClean="0"/>
              <a:t>)</a:t>
            </a:r>
          </a:p>
          <a:p>
            <a:pPr algn="just"/>
            <a:endParaRPr lang="en-US" dirty="0" smtClean="0"/>
          </a:p>
        </p:txBody>
      </p:sp>
      <p:sp>
        <p:nvSpPr>
          <p:cNvPr id="27" name="Прямоугольник 26"/>
          <p:cNvSpPr/>
          <p:nvPr/>
        </p:nvSpPr>
        <p:spPr>
          <a:xfrm>
            <a:off x="285720" y="1214422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Лабораторная работа должна иметь титульный лист. Ссылки на программу делать не нужно, в самой работе вы прикладываете </a:t>
            </a:r>
            <a:r>
              <a:rPr lang="ru-RU" b="1" dirty="0" err="1" smtClean="0"/>
              <a:t>скрины</a:t>
            </a:r>
            <a:r>
              <a:rPr lang="ru-RU" b="1" dirty="0" smtClean="0"/>
              <a:t> с программы</a:t>
            </a:r>
            <a:r>
              <a:rPr lang="ru-RU" dirty="0" smtClean="0"/>
              <a:t>. </a:t>
            </a:r>
            <a:r>
              <a:rPr lang="ru-RU" dirty="0" err="1" smtClean="0"/>
              <a:t>Скрины</a:t>
            </a:r>
            <a:r>
              <a:rPr lang="ru-RU" dirty="0" smtClean="0"/>
              <a:t> не обрезаем, чтобы была видна </a:t>
            </a:r>
            <a:r>
              <a:rPr lang="ru-RU" b="1" i="1" dirty="0" smtClean="0"/>
              <a:t>дата и время</a:t>
            </a:r>
            <a:r>
              <a:rPr lang="ru-RU" dirty="0" smtClean="0"/>
              <a:t>, указанная на компьютере.</a:t>
            </a:r>
          </a:p>
          <a:p>
            <a:pPr algn="just"/>
            <a:r>
              <a:rPr lang="ru-RU" dirty="0" smtClean="0"/>
              <a:t>Если я получаю одинаковые работы, то первую оцениваю "по достоинству", последующая получает оценку, равную половине первой </a:t>
            </a:r>
            <a:r>
              <a:rPr lang="ru-RU" dirty="0" smtClean="0"/>
              <a:t>работы</a:t>
            </a:r>
            <a:r>
              <a:rPr lang="en-GB" dirty="0" smtClean="0"/>
              <a:t> </a:t>
            </a:r>
            <a:r>
              <a:rPr lang="kk-KZ" dirty="0" smtClean="0"/>
              <a:t>и </a:t>
            </a:r>
            <a:r>
              <a:rPr lang="ru-RU" dirty="0" smtClean="0"/>
              <a:t>т.д.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Лабораторные работы сдаем в распечатанном виде, при необходимости задаю вопросы.</a:t>
            </a:r>
            <a:endParaRPr lang="ru-RU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214282" y="6000768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Все задания сдаем</a:t>
            </a:r>
            <a:r>
              <a:rPr lang="ru-RU" b="1" dirty="0" smtClean="0"/>
              <a:t> ДО </a:t>
            </a:r>
            <a:r>
              <a:rPr lang="ru-RU" dirty="0" smtClean="0"/>
              <a:t>рейтинговой недели. Я в университете по ТОЛЬКО расписанию, в другое время меня нет.</a:t>
            </a:r>
            <a:endParaRPr lang="ru-RU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57488" y="214290"/>
            <a:ext cx="3590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Теоретическая </a:t>
            </a:r>
            <a:r>
              <a:rPr lang="ru-RU" b="1" dirty="0" smtClean="0"/>
              <a:t>(лекционная)</a:t>
            </a:r>
            <a:r>
              <a:rPr lang="ru-RU" dirty="0" smtClean="0"/>
              <a:t> часть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642918"/>
            <a:ext cx="84296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Логика работы базовых элементов;</a:t>
            </a:r>
          </a:p>
          <a:p>
            <a:pPr>
              <a:buFontTx/>
              <a:buChar char="-"/>
            </a:pPr>
            <a:r>
              <a:rPr lang="ru-RU" dirty="0" smtClean="0"/>
              <a:t>Комбинационные схемы, каким образом они создаются;</a:t>
            </a:r>
          </a:p>
          <a:p>
            <a:pPr>
              <a:buFontTx/>
              <a:buChar char="-"/>
            </a:pPr>
            <a:r>
              <a:rPr lang="ru-RU" dirty="0" smtClean="0"/>
              <a:t>Минимизация комбинационных схем методом карт Карно;</a:t>
            </a:r>
          </a:p>
          <a:p>
            <a:pPr>
              <a:buFontTx/>
              <a:buChar char="-"/>
            </a:pPr>
            <a:r>
              <a:rPr lang="ru-RU" dirty="0" smtClean="0"/>
              <a:t>Рассмотрим различные устройства средней степени интеграции;</a:t>
            </a:r>
          </a:p>
          <a:p>
            <a:pPr>
              <a:buFontTx/>
              <a:buChar char="-"/>
            </a:pPr>
            <a:r>
              <a:rPr lang="ru-RU" dirty="0" smtClean="0"/>
              <a:t>Познакомимся с триггерами, рассмотрим виды и типы триггеров, каким образом они создаются;</a:t>
            </a:r>
          </a:p>
          <a:p>
            <a:pPr>
              <a:buFontTx/>
              <a:buChar char="-"/>
            </a:pPr>
            <a:r>
              <a:rPr lang="ru-RU" dirty="0" smtClean="0"/>
              <a:t>Научимся преобразовывать одни типы триггеров в другие;</a:t>
            </a:r>
          </a:p>
          <a:p>
            <a:pPr>
              <a:buFontTx/>
              <a:buChar char="-"/>
            </a:pPr>
            <a:r>
              <a:rPr lang="ru-RU" dirty="0" smtClean="0"/>
              <a:t>Рассмотрим создание различных регистровых устройств и проектирование автоматов Милли и Мура…</a:t>
            </a:r>
          </a:p>
          <a:p>
            <a:pPr>
              <a:buFontTx/>
              <a:buChar char="-"/>
            </a:pPr>
            <a:endParaRPr lang="ru-RU" dirty="0" smtClean="0"/>
          </a:p>
          <a:p>
            <a:pPr algn="just"/>
            <a:r>
              <a:rPr lang="ru-RU" dirty="0" smtClean="0"/>
              <a:t>Т.к. на лекционных занятиях у нас будут различные группы (АУ, МИ, РТ, ВТ), то курс лекций по данной дисциплине постаралась построить так, чтобы он был доступен для «неподготовленного» слушателя. Т.е. весь материал будет усложнять «постепенно».</a:t>
            </a:r>
            <a:endParaRPr lang="ru-RU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/>
          <p:cNvSpPr txBox="1"/>
          <p:nvPr/>
        </p:nvSpPr>
        <p:spPr>
          <a:xfrm>
            <a:off x="357158" y="142852"/>
            <a:ext cx="4179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Введение в «</a:t>
            </a:r>
            <a:r>
              <a:rPr lang="ru-RU" b="1" i="1" dirty="0" smtClean="0"/>
              <a:t>Цифровую </a:t>
            </a:r>
            <a:r>
              <a:rPr lang="ru-RU" b="1" i="1" dirty="0" err="1" smtClean="0"/>
              <a:t>схемотехнику</a:t>
            </a:r>
            <a:r>
              <a:rPr lang="ru-RU" b="1" i="1" dirty="0" smtClean="0"/>
              <a:t>»</a:t>
            </a:r>
            <a:endParaRPr lang="ru-RU" b="1" i="1" dirty="0"/>
          </a:p>
        </p:txBody>
      </p:sp>
      <p:sp>
        <p:nvSpPr>
          <p:cNvPr id="61" name="TextBox 60"/>
          <p:cNvSpPr txBox="1"/>
          <p:nvPr/>
        </p:nvSpPr>
        <p:spPr>
          <a:xfrm>
            <a:off x="357158" y="571480"/>
            <a:ext cx="486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Для начала кратко поясним ключевые понятия: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428596" y="1000108"/>
            <a:ext cx="1702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Электроника: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Аналоговая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357158" y="1643050"/>
            <a:ext cx="8429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подразумевает, что информационный сигнал (обычно </a:t>
            </a:r>
            <a:r>
              <a:rPr lang="en-GB" dirty="0" smtClean="0"/>
              <a:t>U</a:t>
            </a:r>
            <a:r>
              <a:rPr lang="ru-RU" dirty="0" smtClean="0"/>
              <a:t>, </a:t>
            </a:r>
            <a:r>
              <a:rPr lang="ru-RU" dirty="0" smtClean="0"/>
              <a:t>реже – </a:t>
            </a:r>
            <a:r>
              <a:rPr lang="en-GB" dirty="0" smtClean="0"/>
              <a:t>I</a:t>
            </a:r>
            <a:r>
              <a:rPr lang="ru-RU" dirty="0" smtClean="0"/>
              <a:t>) </a:t>
            </a:r>
            <a:r>
              <a:rPr lang="ru-RU" b="1" i="1" dirty="0" smtClean="0"/>
              <a:t>непрерывно</a:t>
            </a:r>
            <a:r>
              <a:rPr lang="ru-RU" dirty="0" smtClean="0"/>
              <a:t> изменяется в некотором рабочем диапазоне значений. </a:t>
            </a:r>
            <a:r>
              <a:rPr lang="ru-RU" dirty="0" smtClean="0"/>
              <a:t>Поскольку </a:t>
            </a:r>
            <a:r>
              <a:rPr lang="ru-RU" dirty="0" smtClean="0"/>
              <a:t>при преобразованиях сигналов в электронных устройствах </a:t>
            </a:r>
            <a:r>
              <a:rPr lang="ru-RU" dirty="0" smtClean="0"/>
              <a:t>всегда </a:t>
            </a:r>
            <a:r>
              <a:rPr lang="ru-RU" dirty="0" smtClean="0"/>
              <a:t>в присутствуют искажения и шумы, то </a:t>
            </a:r>
            <a:r>
              <a:rPr lang="ru-RU" b="1" dirty="0" smtClean="0"/>
              <a:t>информация может быть искажена </a:t>
            </a:r>
            <a:r>
              <a:rPr lang="ru-RU" dirty="0" smtClean="0"/>
              <a:t>и даже в большей или меньшей степени </a:t>
            </a:r>
            <a:r>
              <a:rPr lang="ru-RU" b="1" dirty="0" smtClean="0"/>
              <a:t>потеряна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14686"/>
            <a:ext cx="745807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5" name="TextBox 64"/>
          <p:cNvSpPr txBox="1"/>
          <p:nvPr/>
        </p:nvSpPr>
        <p:spPr>
          <a:xfrm>
            <a:off x="1000100" y="5715016"/>
            <a:ext cx="310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Исходный аналоговый сигнал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4714876" y="5715016"/>
            <a:ext cx="3107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Аналоговый сигнал с шумами</a:t>
            </a:r>
            <a:endParaRPr lang="ru-RU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111"/>
          <p:cNvSpPr txBox="1"/>
          <p:nvPr/>
        </p:nvSpPr>
        <p:spPr>
          <a:xfrm>
            <a:off x="428596" y="214290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2. Цифровая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428596" y="571480"/>
            <a:ext cx="85011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информация </a:t>
            </a:r>
            <a:r>
              <a:rPr lang="ru-RU" sz="1600" dirty="0" smtClean="0"/>
              <a:t>определяется дискретным уровнем (информационным уровнем</a:t>
            </a:r>
            <a:r>
              <a:rPr lang="ru-RU" sz="1600" dirty="0" smtClean="0"/>
              <a:t>).</a:t>
            </a:r>
          </a:p>
          <a:p>
            <a:pPr algn="just"/>
            <a:r>
              <a:rPr lang="ru-RU" sz="1600" dirty="0" smtClean="0"/>
              <a:t>Если количество уровней </a:t>
            </a:r>
            <a:r>
              <a:rPr lang="ru-RU" sz="1600" i="1" dirty="0" smtClean="0"/>
              <a:t>большое</a:t>
            </a:r>
            <a:r>
              <a:rPr lang="ru-RU" sz="1600" dirty="0" smtClean="0"/>
              <a:t>, то:</a:t>
            </a:r>
          </a:p>
          <a:p>
            <a:pPr algn="just"/>
            <a:r>
              <a:rPr lang="ru-RU" sz="1600" dirty="0" smtClean="0"/>
              <a:t>-Растет сложность технической реализации (нужны более строгие требования по уровню шумов в каналах передачи);</a:t>
            </a:r>
          </a:p>
          <a:p>
            <a:pPr algn="just"/>
            <a:r>
              <a:rPr lang="ru-RU" sz="1600" dirty="0" smtClean="0"/>
              <a:t>-Повышается компактность информационного сообщения.</a:t>
            </a:r>
          </a:p>
          <a:p>
            <a:pPr algn="just"/>
            <a:r>
              <a:rPr lang="ru-RU" sz="1600" dirty="0" smtClean="0"/>
              <a:t>Если количество уровней </a:t>
            </a:r>
            <a:r>
              <a:rPr lang="ru-RU" sz="1600" i="1" dirty="0" smtClean="0"/>
              <a:t>малое</a:t>
            </a:r>
            <a:r>
              <a:rPr lang="ru-RU" sz="1600" dirty="0" smtClean="0"/>
              <a:t>:</a:t>
            </a:r>
          </a:p>
          <a:p>
            <a:pPr algn="just"/>
            <a:r>
              <a:rPr lang="ru-RU" sz="1600" dirty="0" smtClean="0"/>
              <a:t>- Упрощается техническая реализация устройств и систем, ослабляются допуски по уровню шумов.</a:t>
            </a:r>
            <a:endParaRPr lang="ru-RU" sz="1600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57158" y="2643182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Сигналы с дискретными информационными уровнями, в частности, с </a:t>
            </a:r>
            <a:r>
              <a:rPr lang="ru-RU" sz="1600" b="1" dirty="0" smtClean="0"/>
              <a:t>двумя</a:t>
            </a:r>
            <a:r>
              <a:rPr lang="ru-RU" sz="1600" dirty="0" smtClean="0"/>
              <a:t> такими уровнями, называют </a:t>
            </a:r>
            <a:r>
              <a:rPr lang="ru-RU" sz="1600" b="1" i="1" dirty="0" smtClean="0">
                <a:solidFill>
                  <a:srgbClr val="FF0000"/>
                </a:solidFill>
              </a:rPr>
              <a:t>цифровыми</a:t>
            </a:r>
            <a:r>
              <a:rPr lang="ru-RU" sz="1600" dirty="0" smtClean="0"/>
              <a:t>, а электронные устройства, обрабатывающие такие сигналы, так же называют </a:t>
            </a:r>
            <a:r>
              <a:rPr lang="ru-RU" sz="1600" b="1" i="1" dirty="0" smtClean="0">
                <a:solidFill>
                  <a:srgbClr val="FF0000"/>
                </a:solidFill>
              </a:rPr>
              <a:t>цифровыми</a:t>
            </a:r>
            <a:r>
              <a:rPr lang="ru-RU" sz="1600" dirty="0" smtClean="0"/>
              <a:t> (а также, иногда, логическими). </a:t>
            </a:r>
            <a:endParaRPr lang="ru-RU" sz="1600" dirty="0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877"/>
            <a:ext cx="5929354" cy="2593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" name="TextBox 121"/>
          <p:cNvSpPr txBox="1"/>
          <p:nvPr/>
        </p:nvSpPr>
        <p:spPr>
          <a:xfrm>
            <a:off x="6143636" y="4000504"/>
            <a:ext cx="2904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Идеализированные цифровые </a:t>
            </a:r>
          </a:p>
          <a:p>
            <a:r>
              <a:rPr lang="ru-RU" sz="1600" dirty="0" smtClean="0"/>
              <a:t>сигналы</a:t>
            </a:r>
            <a:endParaRPr lang="ru-RU" sz="16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286512" y="5072074"/>
            <a:ext cx="2031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Реальные цифровые </a:t>
            </a:r>
          </a:p>
          <a:p>
            <a:r>
              <a:rPr lang="ru-RU" sz="1600" dirty="0" smtClean="0"/>
              <a:t>сигналы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643042" y="142852"/>
            <a:ext cx="6290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Электронное устройство и его составляющие. Схемотехника.</a:t>
            </a:r>
            <a:endParaRPr lang="ru-RU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85720" y="571480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Для </a:t>
            </a:r>
            <a:r>
              <a:rPr lang="ru-RU" dirty="0" smtClean="0"/>
              <a:t>создания электронных устройств используются электронные компоненты/элементы, радиодетали, электронные приборы. 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1214422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Типичными </a:t>
            </a:r>
            <a:r>
              <a:rPr lang="ru-RU" dirty="0" smtClean="0"/>
              <a:t>примерами таких элементов являются резисторы, конденсаторы, катушки индуктивности (связанные), диоды, транзисторы, и многие другие. Отдельно следует рассматривать микросборки и микросхемы. </a:t>
            </a:r>
            <a:endParaRPr lang="ru-RU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071678"/>
            <a:ext cx="4622800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рямоугольник 82"/>
          <p:cNvSpPr/>
          <p:nvPr/>
        </p:nvSpPr>
        <p:spPr>
          <a:xfrm>
            <a:off x="428596" y="197346"/>
            <a:ext cx="8286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Одним </a:t>
            </a:r>
            <a:r>
              <a:rPr lang="ru-RU" dirty="0" smtClean="0"/>
              <a:t>из ключевых вариантов описания того, как </a:t>
            </a:r>
            <a:r>
              <a:rPr lang="ru-RU" i="1" dirty="0" smtClean="0"/>
              <a:t>электронное устройство </a:t>
            </a:r>
            <a:r>
              <a:rPr lang="ru-RU" dirty="0" smtClean="0"/>
              <a:t>собрано из набора отдельно изготовленных радиокомпонентов, является его </a:t>
            </a:r>
            <a:r>
              <a:rPr lang="ru-RU" b="1" dirty="0" smtClean="0"/>
              <a:t>принципиальная электрическая схема </a:t>
            </a:r>
            <a:r>
              <a:rPr lang="ru-RU" dirty="0" smtClean="0"/>
              <a:t>(или просто </a:t>
            </a:r>
            <a:r>
              <a:rPr lang="ru-RU" b="1" dirty="0" smtClean="0"/>
              <a:t>принципиальная схема</a:t>
            </a:r>
            <a:r>
              <a:rPr lang="ru-RU" dirty="0" smtClean="0"/>
              <a:t>). </a:t>
            </a:r>
            <a:endParaRPr lang="ru-RU" dirty="0" smtClean="0"/>
          </a:p>
          <a:p>
            <a:pPr algn="just"/>
            <a:r>
              <a:rPr lang="ru-RU" dirty="0" smtClean="0"/>
              <a:t>	</a:t>
            </a:r>
            <a:r>
              <a:rPr lang="ru-RU" b="1" dirty="0" smtClean="0"/>
              <a:t>Принципиальная </a:t>
            </a:r>
            <a:r>
              <a:rPr lang="ru-RU" b="1" dirty="0" smtClean="0"/>
              <a:t>схема </a:t>
            </a:r>
            <a:r>
              <a:rPr lang="ru-RU" dirty="0" smtClean="0"/>
              <a:t>электронного устройства – чертеж, на котором с помощью условных обозначений изображены стандартные электронные приборы и компоненты, входящие в состав устройства и соединения между ними. </a:t>
            </a:r>
            <a:endParaRPr lang="ru-RU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500306"/>
            <a:ext cx="352263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Прямоугольник 106"/>
          <p:cNvSpPr/>
          <p:nvPr/>
        </p:nvSpPr>
        <p:spPr>
          <a:xfrm>
            <a:off x="428596" y="199605"/>
            <a:ext cx="84296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В контексте вопросов о </a:t>
            </a:r>
            <a:r>
              <a:rPr lang="ru-RU" sz="1600" b="1" dirty="0" smtClean="0"/>
              <a:t>принципиальных схемах </a:t>
            </a:r>
            <a:r>
              <a:rPr lang="ru-RU" sz="1600" dirty="0" smtClean="0"/>
              <a:t>электронных устройств можно отметить две классических проблемы: </a:t>
            </a:r>
            <a:endParaRPr lang="ru-RU" sz="1600" dirty="0" smtClean="0"/>
          </a:p>
          <a:p>
            <a:pPr algn="just"/>
            <a:r>
              <a:rPr lang="ru-RU" sz="1600" dirty="0" smtClean="0"/>
              <a:t>• </a:t>
            </a:r>
            <a:r>
              <a:rPr lang="ru-RU" sz="1600" b="1" dirty="0" smtClean="0"/>
              <a:t>Синтез схем</a:t>
            </a:r>
            <a:r>
              <a:rPr lang="ru-RU" sz="1600" dirty="0" smtClean="0"/>
              <a:t>: известно, что должно делать электронное устройство – надо сформировать схему, которая это обеспечит. </a:t>
            </a:r>
            <a:endParaRPr lang="ru-RU" sz="1600" dirty="0" smtClean="0"/>
          </a:p>
          <a:p>
            <a:pPr algn="just"/>
            <a:r>
              <a:rPr lang="ru-RU" sz="1600" dirty="0" smtClean="0"/>
              <a:t>• </a:t>
            </a:r>
            <a:r>
              <a:rPr lang="ru-RU" sz="1600" b="1" dirty="0" smtClean="0"/>
              <a:t>Анализ схем</a:t>
            </a:r>
            <a:r>
              <a:rPr lang="ru-RU" sz="1600" dirty="0" smtClean="0"/>
              <a:t>: известна схема электронного устройства – нужно понять, что оно делает с </a:t>
            </a:r>
            <a:r>
              <a:rPr lang="ru-RU" sz="1600" dirty="0" smtClean="0"/>
              <a:t>сигналами.</a:t>
            </a:r>
          </a:p>
          <a:p>
            <a:pPr algn="just"/>
            <a:r>
              <a:rPr lang="ru-RU" sz="1600" dirty="0" smtClean="0"/>
              <a:t>Для </a:t>
            </a:r>
            <a:r>
              <a:rPr lang="ru-RU" sz="1600" dirty="0" smtClean="0"/>
              <a:t>электронного устройства принципиальная электрическая схема один из главных вариантов его описания.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Если </a:t>
            </a:r>
            <a:r>
              <a:rPr lang="ru-RU" sz="1600" dirty="0" smtClean="0"/>
              <a:t>есть схема устройства, то можно не только проанализировать какие-то требуемые вопросы о его </a:t>
            </a:r>
            <a:r>
              <a:rPr lang="ru-RU" sz="1600" dirty="0" smtClean="0"/>
              <a:t>работе, можно </a:t>
            </a:r>
            <a:r>
              <a:rPr lang="ru-RU" sz="1600" dirty="0" smtClean="0"/>
              <a:t>воспроизвести (изготовить) аналогичное </a:t>
            </a:r>
            <a:r>
              <a:rPr lang="ru-RU" sz="1600" dirty="0" smtClean="0"/>
              <a:t>устройство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500034" y="3071810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 smtClean="0"/>
              <a:t>Схемотехникой</a:t>
            </a:r>
            <a:r>
              <a:rPr lang="ru-RU" sz="1600" dirty="0" smtClean="0"/>
              <a:t> называют совокупность принципов и методов синтеза, анализа и реализации (воплощения в изделии) принципиальных схем радиоэлектронных устройств. </a:t>
            </a:r>
            <a:endParaRPr lang="ru-RU" sz="1600" dirty="0" smtClean="0"/>
          </a:p>
          <a:p>
            <a:pPr algn="just"/>
            <a:r>
              <a:rPr lang="ru-RU" sz="1600" dirty="0" smtClean="0"/>
              <a:t>Схемотехника является частью электроники.</a:t>
            </a:r>
            <a:endParaRPr lang="ru-RU" sz="1600" dirty="0"/>
          </a:p>
        </p:txBody>
      </p:sp>
      <p:pic>
        <p:nvPicPr>
          <p:cNvPr id="115" name="Picture 1"/>
          <p:cNvPicPr>
            <a:picLocks noChangeAspect="1" noChangeArrowheads="1"/>
          </p:cNvPicPr>
          <p:nvPr/>
        </p:nvPicPr>
        <p:blipFill>
          <a:blip r:embed="rId2">
            <a:lum bright="30000" contrast="20000"/>
          </a:blip>
          <a:srcRect/>
          <a:stretch>
            <a:fillRect/>
          </a:stretch>
        </p:blipFill>
        <p:spPr bwMode="auto">
          <a:xfrm>
            <a:off x="4143372" y="3848096"/>
            <a:ext cx="4179769" cy="300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8" name="TextBox 117"/>
          <p:cNvSpPr txBox="1"/>
          <p:nvPr/>
        </p:nvSpPr>
        <p:spPr>
          <a:xfrm>
            <a:off x="3500430" y="6286520"/>
            <a:ext cx="144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Электроника</a:t>
            </a:r>
            <a:endParaRPr lang="ru-RU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285720" y="285728"/>
            <a:ext cx="85725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Системы счисления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pPr algn="just"/>
            <a:r>
              <a:rPr lang="ru-RU" b="1" dirty="0" smtClean="0"/>
              <a:t>Системой счисления </a:t>
            </a:r>
            <a:r>
              <a:rPr lang="ru-RU" dirty="0" smtClean="0"/>
              <a:t>- называется совокупность приемов наименования и записи чисел. В любой системе счисления для представления чисел выбирают некоторые символы (цифры), а остальные числа получаются в результате каких-либо операций над цифрами данной системы счисления.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2428860" y="2071678"/>
            <a:ext cx="4118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ПОЗИЦИОННЫЕ СИСТЕМЫ СЧИСЛЕНИЯ</a:t>
            </a:r>
            <a:endParaRPr lang="ru-RU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285720" y="2428868"/>
            <a:ext cx="85011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позиционных системах счисления величина, обозначаемая цифрой в записи числа, зависит от ее</a:t>
            </a:r>
            <a:r>
              <a:rPr lang="ru-RU" b="1" i="1" dirty="0" smtClean="0"/>
              <a:t> позиции. </a:t>
            </a:r>
            <a:r>
              <a:rPr lang="ru-RU" i="1" dirty="0" smtClean="0"/>
              <a:t>Количество используемых цифр называется </a:t>
            </a:r>
            <a:r>
              <a:rPr lang="ru-RU" b="1" i="1" dirty="0" smtClean="0"/>
              <a:t>основанием позиционной системы счисления.</a:t>
            </a:r>
          </a:p>
          <a:p>
            <a:pPr algn="just"/>
            <a:r>
              <a:rPr lang="ru-RU" b="1" i="1" dirty="0" smtClean="0"/>
              <a:t>Позиционный характер: </a:t>
            </a:r>
          </a:p>
          <a:p>
            <a:pPr algn="just"/>
            <a:r>
              <a:rPr lang="ru-RU" dirty="0" smtClean="0"/>
              <a:t>Например в числе 321, первая 3 – означает 3 сотни, вторая 2 – десятка, третья 1 -  единица.</a:t>
            </a:r>
          </a:p>
          <a:p>
            <a:pPr algn="just"/>
            <a:r>
              <a:rPr lang="ru-RU" dirty="0" smtClean="0"/>
              <a:t>Для записи чисел в позиционной системе с основанием </a:t>
            </a:r>
            <a:r>
              <a:rPr lang="en-GB" dirty="0" smtClean="0"/>
              <a:t>n</a:t>
            </a:r>
            <a:r>
              <a:rPr lang="ru-RU" dirty="0" smtClean="0"/>
              <a:t>, нужно иметь алфавит из </a:t>
            </a:r>
            <a:r>
              <a:rPr lang="en-GB" dirty="0" smtClean="0"/>
              <a:t>n-</a:t>
            </a:r>
            <a:r>
              <a:rPr lang="ru-RU" dirty="0" smtClean="0"/>
              <a:t>цифр. Обычно для этого, при </a:t>
            </a:r>
            <a:r>
              <a:rPr lang="en-US" dirty="0" smtClean="0"/>
              <a:t>n&lt;</a:t>
            </a:r>
            <a:r>
              <a:rPr lang="ru-RU" dirty="0" smtClean="0"/>
              <a:t>10 – используют </a:t>
            </a:r>
            <a:r>
              <a:rPr lang="en-GB" dirty="0" smtClean="0"/>
              <a:t>n</a:t>
            </a:r>
            <a:r>
              <a:rPr lang="ru-RU" dirty="0" smtClean="0"/>
              <a:t> первых арабских цифр, а при </a:t>
            </a:r>
            <a:r>
              <a:rPr lang="en-GB" dirty="0" smtClean="0"/>
              <a:t>n&gt;10</a:t>
            </a:r>
            <a:r>
              <a:rPr lang="ru-RU" dirty="0" smtClean="0"/>
              <a:t> к десяти арабским цифрам добавляют буквы.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83248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6" name="Группа 85"/>
          <p:cNvGrpSpPr/>
          <p:nvPr/>
        </p:nvGrpSpPr>
        <p:grpSpPr>
          <a:xfrm>
            <a:off x="428596" y="4214818"/>
            <a:ext cx="8501122" cy="785818"/>
            <a:chOff x="214282" y="285728"/>
            <a:chExt cx="8501122" cy="785818"/>
          </a:xfrm>
        </p:grpSpPr>
        <p:pic>
          <p:nvPicPr>
            <p:cNvPr id="95" name="Picture 2"/>
            <p:cNvPicPr>
              <a:picLocks noChangeAspect="1" noChangeArrowheads="1"/>
            </p:cNvPicPr>
            <p:nvPr/>
          </p:nvPicPr>
          <p:blipFill>
            <a:blip r:embed="rId3"/>
            <a:srcRect l="83700" b="37500"/>
            <a:stretch>
              <a:fillRect/>
            </a:stretch>
          </p:blipFill>
          <p:spPr bwMode="auto">
            <a:xfrm>
              <a:off x="5143504" y="642918"/>
              <a:ext cx="2136928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6" name="TextBox 95"/>
            <p:cNvSpPr txBox="1"/>
            <p:nvPr/>
          </p:nvSpPr>
          <p:spPr>
            <a:xfrm>
              <a:off x="214282" y="285728"/>
              <a:ext cx="85011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smtClean="0"/>
                <a:t>Если требуется указать основание системы, к которой относится число, то оно приписывается нижним индексом к этому числу:</a:t>
              </a:r>
              <a:endParaRPr lang="ru-RU" dirty="0"/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57422" y="285728"/>
            <a:ext cx="4376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НЕПОЗИЦИОННЫЕ СИСТЕМЫ СЧИСЛЕНИЯ</a:t>
            </a:r>
            <a:endParaRPr lang="ru-RU" b="1" dirty="0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/>
          <a:srcRect l="2899" t="29348" r="30412" b="46195"/>
          <a:stretch>
            <a:fillRect/>
          </a:stretch>
        </p:blipFill>
        <p:spPr bwMode="auto">
          <a:xfrm>
            <a:off x="214281" y="2643182"/>
            <a:ext cx="85439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42844" y="714356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непозиционных системах счисления от положения цифры в записи числа не зависит величина, которую она обозначает. Общеизвестным примером такой системы является римская система (римские цифры). В римской системе счисления используются латинские буквы.</a:t>
            </a:r>
            <a:endParaRPr lang="ru-RU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/>
          <a:srcRect l="40593" t="9214" r="39111" b="79348"/>
          <a:stretch>
            <a:fillRect/>
          </a:stretch>
        </p:blipFill>
        <p:spPr bwMode="auto">
          <a:xfrm>
            <a:off x="2928926" y="1928802"/>
            <a:ext cx="342152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/>
          <a:srcRect t="51359" r="21713" b="31521"/>
          <a:stretch>
            <a:fillRect/>
          </a:stretch>
        </p:blipFill>
        <p:spPr bwMode="auto">
          <a:xfrm>
            <a:off x="214282" y="3643314"/>
            <a:ext cx="881749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40040</TotalTime>
  <Words>963</Words>
  <PresentationFormat>Экран (4:3)</PresentationFormat>
  <Paragraphs>95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211</cp:revision>
  <dcterms:created xsi:type="dcterms:W3CDTF">2024-11-01T06:20:59Z</dcterms:created>
  <dcterms:modified xsi:type="dcterms:W3CDTF">2025-01-16T06:49:29Z</dcterms:modified>
</cp:coreProperties>
</file>